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5" r:id="rId3"/>
    <p:sldId id="266" r:id="rId4"/>
    <p:sldId id="267" r:id="rId5"/>
    <p:sldId id="268" r:id="rId6"/>
    <p:sldId id="261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50" d="100"/>
          <a:sy n="50" d="100"/>
        </p:scale>
        <p:origin x="1284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509823"/>
            <a:ext cx="10363200" cy="200014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37F0-06D2-436C-894F-61B424361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737"/>
            <a:ext cx="12192000" cy="1203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068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349" y="292499"/>
            <a:ext cx="9452451" cy="917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37F0-06D2-436C-894F-61B424361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597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37F0-06D2-436C-894F-61B424361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1901349" y="168673"/>
            <a:ext cx="9452451" cy="1177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400" dirty="0">
              <a:solidFill>
                <a:prstClr val="white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901349" y="292498"/>
            <a:ext cx="9452451" cy="926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14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37F0-06D2-436C-894F-61B424361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1901349" y="168673"/>
            <a:ext cx="9452451" cy="1177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400" dirty="0">
              <a:solidFill>
                <a:prstClr val="white"/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901349" y="292498"/>
            <a:ext cx="9452451" cy="9380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500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37F0-06D2-436C-894F-61B424361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1901349" y="168673"/>
            <a:ext cx="9452451" cy="1177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400" dirty="0">
              <a:solidFill>
                <a:prstClr val="white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901349" y="292498"/>
            <a:ext cx="9452451" cy="9380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941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562985"/>
            <a:ext cx="6172200" cy="42980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562986"/>
            <a:ext cx="3932237" cy="43060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37F0-06D2-436C-894F-61B424361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901349" y="292498"/>
            <a:ext cx="9452451" cy="9380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09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577533"/>
            <a:ext cx="6172200" cy="42835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577533"/>
            <a:ext cx="3932237" cy="429145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37F0-06D2-436C-894F-61B424361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901349" y="292498"/>
            <a:ext cx="9452451" cy="93809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3684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1349" y="292498"/>
            <a:ext cx="9452451" cy="946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A37F0-06D2-436C-894F-61B424361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4C337-398D-4E1F-9A29-0256C29DC2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5" y="156230"/>
            <a:ext cx="1609315" cy="12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902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5388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BF3C1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FCAC38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528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BF2E1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Conflict of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1620983"/>
            <a:ext cx="7886700" cy="48109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b="1" i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b="1" i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b="1" i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b="1" i="1" dirty="0">
                <a:solidFill>
                  <a:schemeClr val="tx1"/>
                </a:solidFill>
              </a:rPr>
              <a:t>FDP COI Subcommittee Meeting</a:t>
            </a:r>
          </a:p>
          <a:p>
            <a:pPr marL="0" indent="0" algn="ctr">
              <a:buNone/>
            </a:pPr>
            <a:r>
              <a:rPr lang="en-US" b="1" i="1" dirty="0">
                <a:solidFill>
                  <a:schemeClr val="tx1"/>
                </a:solidFill>
              </a:rPr>
              <a:t>May 21, 2019</a:t>
            </a:r>
          </a:p>
          <a:p>
            <a:pPr marL="0" indent="0" algn="ctr">
              <a:buNone/>
            </a:pPr>
            <a:endParaRPr lang="en-US" b="1" i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739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Conflict of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1620983"/>
            <a:ext cx="7886700" cy="481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>
                <a:solidFill>
                  <a:schemeClr val="tx1"/>
                </a:solidFill>
              </a:rPr>
              <a:t>INTRO OF CO-CHAIRS</a:t>
            </a:r>
          </a:p>
          <a:p>
            <a:r>
              <a:rPr lang="en-US" b="1" i="1" dirty="0">
                <a:solidFill>
                  <a:schemeClr val="tx1"/>
                </a:solidFill>
              </a:rPr>
              <a:t>Diane Deane, Director, Division of Grants Compliance and Oversight, Office of Policy for Extramural Research Administration OER, NIH - </a:t>
            </a:r>
            <a:r>
              <a:rPr lang="en-US" dirty="0"/>
              <a:t>deande@od31em1.od.nih.gov</a:t>
            </a:r>
            <a:endParaRPr lang="en-US" b="1" i="1" dirty="0">
              <a:solidFill>
                <a:schemeClr val="tx1"/>
              </a:solidFill>
            </a:endParaRPr>
          </a:p>
          <a:p>
            <a:r>
              <a:rPr lang="en-US" b="1" i="1" dirty="0">
                <a:solidFill>
                  <a:schemeClr val="tx1"/>
                </a:solidFill>
              </a:rPr>
              <a:t>Mary Lee, Director, COI Office, Stanford University - </a:t>
            </a:r>
            <a:r>
              <a:rPr lang="en-US" dirty="0"/>
              <a:t>marylee@stanford.edu</a:t>
            </a:r>
          </a:p>
        </p:txBody>
      </p:sp>
    </p:spTree>
    <p:extLst>
      <p:ext uri="{BB962C8B-B14F-4D97-AF65-F5344CB8AC3E}">
        <p14:creationId xmlns:p14="http://schemas.microsoft.com/office/powerpoint/2010/main" val="218695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Conflict of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497" y="1620983"/>
            <a:ext cx="9888717" cy="481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>
                <a:solidFill>
                  <a:schemeClr val="tx1"/>
                </a:solidFill>
              </a:rPr>
              <a:t>AGENDA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3200" b="1" i="1" dirty="0">
                <a:solidFill>
                  <a:schemeClr val="tx1"/>
                </a:solidFill>
              </a:rPr>
              <a:t>Business – Update to FDP COI Listserv, FDP COI web page</a:t>
            </a:r>
          </a:p>
          <a:p>
            <a:pPr marL="514350" indent="-514350">
              <a:buAutoNum type="arabicPeriod"/>
            </a:pPr>
            <a:r>
              <a:rPr lang="en-US" sz="3200" b="1" i="1" dirty="0">
                <a:solidFill>
                  <a:schemeClr val="tx1"/>
                </a:solidFill>
              </a:rPr>
              <a:t>Working Group on Organizational Conflicts of Interest  - Wrap-Up</a:t>
            </a:r>
          </a:p>
          <a:p>
            <a:pPr marL="514350" indent="-514350">
              <a:buAutoNum type="arabicPeriod"/>
            </a:pPr>
            <a:r>
              <a:rPr lang="en-US" sz="3200" b="1" i="1" dirty="0">
                <a:solidFill>
                  <a:schemeClr val="tx1"/>
                </a:solidFill>
              </a:rPr>
              <a:t>Discussion of future Working Group topics</a:t>
            </a:r>
          </a:p>
          <a:p>
            <a:pPr marL="514350" indent="-514350">
              <a:buAutoNum type="arabicPeriod"/>
            </a:pPr>
            <a:r>
              <a:rPr lang="en-US" sz="3200" b="1" i="1" dirty="0">
                <a:solidFill>
                  <a:schemeClr val="tx1"/>
                </a:solidFill>
              </a:rPr>
              <a:t>Subcommittee Wrap-Up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46898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Conflict of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497" y="1620983"/>
            <a:ext cx="9888717" cy="481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>
                <a:solidFill>
                  <a:schemeClr val="tx1"/>
                </a:solidFill>
              </a:rPr>
              <a:t>BUSINESS</a:t>
            </a:r>
          </a:p>
          <a:p>
            <a:pPr marL="514350" indent="-514350">
              <a:buAutoNum type="arabicPeriod"/>
            </a:pPr>
            <a:r>
              <a:rPr lang="en-US" sz="3200" b="1" i="1" dirty="0">
                <a:solidFill>
                  <a:schemeClr val="tx1"/>
                </a:solidFill>
              </a:rPr>
              <a:t>Notetaker</a:t>
            </a:r>
          </a:p>
          <a:p>
            <a:pPr marL="514350" indent="-514350">
              <a:buAutoNum type="arabicPeriod"/>
            </a:pPr>
            <a:r>
              <a:rPr lang="en-US" sz="3200" b="1" i="1" dirty="0">
                <a:solidFill>
                  <a:schemeClr val="tx1"/>
                </a:solidFill>
              </a:rPr>
              <a:t>Update to FDP COI </a:t>
            </a:r>
            <a:r>
              <a:rPr lang="en-US" sz="3200" b="1" i="1" dirty="0" err="1">
                <a:solidFill>
                  <a:schemeClr val="tx1"/>
                </a:solidFill>
              </a:rPr>
              <a:t>Listserve</a:t>
            </a:r>
            <a:endParaRPr lang="en-US" sz="3200" b="1" i="1" dirty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r>
              <a:rPr lang="en-US" sz="3200" b="1" i="1" dirty="0">
                <a:solidFill>
                  <a:schemeClr val="tx1"/>
                </a:solidFill>
              </a:rPr>
              <a:t>FDP COI Subcommittee web page – better serve sponsored research offices</a:t>
            </a:r>
            <a:endParaRPr lang="en-US" sz="2400" b="1" i="1" dirty="0">
              <a:solidFill>
                <a:schemeClr val="tx1"/>
              </a:solidFill>
            </a:endParaRPr>
          </a:p>
          <a:p>
            <a:pPr marL="914400" lvl="2" indent="0">
              <a:buNone/>
            </a:pPr>
            <a:r>
              <a:rPr lang="en-US" sz="2400" b="1" i="1" dirty="0">
                <a:solidFill>
                  <a:schemeClr val="tx1"/>
                </a:solidFill>
              </a:rPr>
              <a:t>Entities that follow PHS COI requirements</a:t>
            </a:r>
          </a:p>
          <a:p>
            <a:pPr marL="914400" lvl="2" indent="0">
              <a:buNone/>
            </a:pPr>
            <a:r>
              <a:rPr lang="en-US" sz="2400" b="1" i="1" dirty="0">
                <a:solidFill>
                  <a:schemeClr val="tx1"/>
                </a:solidFill>
              </a:rPr>
              <a:t>Organize OCI training and resources</a:t>
            </a:r>
          </a:p>
          <a:p>
            <a:pPr marL="914400" lvl="2" indent="0">
              <a:buNone/>
            </a:pPr>
            <a:r>
              <a:rPr lang="en-US" sz="2400" b="1" i="1" dirty="0">
                <a:solidFill>
                  <a:schemeClr val="tx1"/>
                </a:solidFill>
              </a:rPr>
              <a:t>Archive old resources</a:t>
            </a:r>
          </a:p>
        </p:txBody>
      </p:sp>
    </p:spTree>
    <p:extLst>
      <p:ext uri="{BB962C8B-B14F-4D97-AF65-F5344CB8AC3E}">
        <p14:creationId xmlns:p14="http://schemas.microsoft.com/office/powerpoint/2010/main" val="2365849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Conflict of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497" y="1620983"/>
            <a:ext cx="9888717" cy="481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>
                <a:solidFill>
                  <a:schemeClr val="tx1"/>
                </a:solidFill>
              </a:rPr>
              <a:t>Organizational COI Working Group</a:t>
            </a:r>
          </a:p>
          <a:p>
            <a:pPr marL="514350" indent="-514350">
              <a:buAutoNum type="arabicPeriod"/>
            </a:pPr>
            <a:r>
              <a:rPr lang="en-US" sz="3200" dirty="0"/>
              <a:t>Special thanks to WG Co-Chair, Joy Bryde, COI Director, UNC-Chapel Hill; Zack Byrnes, Federal Contracting Officer, Univ of Pittsburg; Kristy Hall, Contracts Director, Univ of Virginia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3200" dirty="0">
                <a:solidFill>
                  <a:srgbClr val="003399"/>
                </a:solidFill>
              </a:rPr>
              <a:t>Thanks to University of California, Northeastern University, Vanderbilt University, University of Tennessee, Columbia University, State University of New York, Colorado State University. </a:t>
            </a:r>
          </a:p>
        </p:txBody>
      </p:sp>
    </p:spTree>
    <p:extLst>
      <p:ext uri="{BB962C8B-B14F-4D97-AF65-F5344CB8AC3E}">
        <p14:creationId xmlns:p14="http://schemas.microsoft.com/office/powerpoint/2010/main" val="2810958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Conflict of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0131" y="1620983"/>
            <a:ext cx="10444899" cy="48109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1" dirty="0">
                <a:solidFill>
                  <a:schemeClr val="tx1"/>
                </a:solidFill>
              </a:rPr>
              <a:t>FUTURE WORKING GROUP TOPICS?</a:t>
            </a:r>
          </a:p>
          <a:p>
            <a:pPr marL="514350" indent="-514350">
              <a:buAutoNum type="arabicPeriod"/>
            </a:pPr>
            <a:r>
              <a:rPr lang="en-US" dirty="0"/>
              <a:t>Institutional COI</a:t>
            </a:r>
          </a:p>
          <a:p>
            <a:pPr marL="514350" indent="-514350">
              <a:buAutoNum type="arabicPeriod"/>
            </a:pPr>
            <a:r>
              <a:rPr lang="en-US" dirty="0"/>
              <a:t>Best practices / resources for:</a:t>
            </a:r>
          </a:p>
          <a:p>
            <a:pPr lvl="1">
              <a:buFontTx/>
              <a:buChar char="-"/>
            </a:pPr>
            <a:r>
              <a:rPr lang="en-US" dirty="0"/>
              <a:t>Notification of PRIME of FCOI (initial/annual reporting)</a:t>
            </a:r>
          </a:p>
          <a:p>
            <a:pPr lvl="1">
              <a:buFontTx/>
              <a:buChar char="-"/>
            </a:pPr>
            <a:r>
              <a:rPr lang="en-US" dirty="0"/>
              <a:t>Confirmation/Assurance of subrecipient PHS-FCOI policy</a:t>
            </a:r>
          </a:p>
          <a:p>
            <a:pPr lvl="2">
              <a:buFontTx/>
              <a:buChar char="-"/>
            </a:pPr>
            <a:r>
              <a:rPr lang="en-US" dirty="0"/>
              <a:t>What to do when subrecipient DOES NOT have its own PHS-FCOI policy</a:t>
            </a:r>
          </a:p>
          <a:p>
            <a:pPr marL="514350" indent="-514350">
              <a:buAutoNum type="arabicPeriod" startAt="3"/>
            </a:pPr>
            <a:r>
              <a:rPr lang="en-US" dirty="0"/>
              <a:t>COI &amp; Foreign Influence considerations:  benchmarking academic institutions re: existing and new federal sponsor-specific requirements</a:t>
            </a:r>
          </a:p>
          <a:p>
            <a:pPr lvl="1">
              <a:buFontTx/>
              <a:buChar char="-"/>
            </a:pPr>
            <a:r>
              <a:rPr lang="en-US" dirty="0"/>
              <a:t>Failure to disclose outside foreign financial relationships</a:t>
            </a:r>
          </a:p>
          <a:p>
            <a:pPr lvl="1">
              <a:buFontTx/>
              <a:buChar char="-"/>
            </a:pPr>
            <a:r>
              <a:rPr lang="en-US" dirty="0"/>
              <a:t>Misuse of institutional resources</a:t>
            </a:r>
          </a:p>
          <a:p>
            <a:pPr lvl="1">
              <a:buFontTx/>
              <a:buChar char="-"/>
            </a:pPr>
            <a:r>
              <a:rPr lang="en-US" dirty="0"/>
              <a:t>Outside activity overlaps with federally funded research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241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Conflict of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1620983"/>
            <a:ext cx="7886700" cy="481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>
                <a:solidFill>
                  <a:schemeClr val="tx1"/>
                </a:solidFill>
              </a:rPr>
              <a:t>Subcommittee Wrap-Up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Working Groups</a:t>
            </a:r>
          </a:p>
          <a:p>
            <a:pPr marL="0" indent="0">
              <a:buNone/>
            </a:pPr>
            <a:r>
              <a:rPr lang="en-US" dirty="0"/>
              <a:t>Update Listserv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33056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2864C71-0022-4C6C-8474-5094780AFB16}" vid="{E7558B07-E4B2-46E2-B393-F7159ACFDE7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3265</TotalTime>
  <Words>294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1_Office Theme</vt:lpstr>
      <vt:lpstr>Conflict of Interest</vt:lpstr>
      <vt:lpstr>Conflict of Interest</vt:lpstr>
      <vt:lpstr>Conflict of Interest</vt:lpstr>
      <vt:lpstr>Conflict of Interest</vt:lpstr>
      <vt:lpstr>Conflict of Interest</vt:lpstr>
      <vt:lpstr>Conflict of Interest</vt:lpstr>
      <vt:lpstr>Conflict of Interest</vt:lpstr>
    </vt:vector>
  </TitlesOfParts>
  <Company>Stanford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Conflict of Interest</dc:title>
  <dc:creator>Lee, Mary R.</dc:creator>
  <cp:lastModifiedBy>Mary R. Lee</cp:lastModifiedBy>
  <cp:revision>14</cp:revision>
  <dcterms:created xsi:type="dcterms:W3CDTF">2018-01-05T20:33:21Z</dcterms:created>
  <dcterms:modified xsi:type="dcterms:W3CDTF">2019-05-21T12:19:49Z</dcterms:modified>
</cp:coreProperties>
</file>